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0" r:id="rId9"/>
    <p:sldId id="283" r:id="rId10"/>
    <p:sldId id="281" r:id="rId11"/>
    <p:sldId id="279" r:id="rId12"/>
    <p:sldId id="266" r:id="rId13"/>
    <p:sldId id="284" r:id="rId14"/>
    <p:sldId id="274" r:id="rId15"/>
    <p:sldId id="275" r:id="rId16"/>
    <p:sldId id="286" r:id="rId17"/>
    <p:sldId id="285" r:id="rId18"/>
    <p:sldId id="264" r:id="rId19"/>
    <p:sldId id="276" r:id="rId20"/>
    <p:sldId id="278" r:id="rId21"/>
    <p:sldId id="290" r:id="rId22"/>
    <p:sldId id="277" r:id="rId23"/>
    <p:sldId id="291" r:id="rId24"/>
    <p:sldId id="289" r:id="rId25"/>
    <p:sldId id="282" r:id="rId26"/>
    <p:sldId id="272" r:id="rId27"/>
    <p:sldId id="273" r:id="rId28"/>
  </p:sldIdLst>
  <p:sldSz cx="12192000" cy="6858000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лов Павел Геннадьевич" initials="НПГ" lastIdx="0" clrIdx="0">
    <p:extLst>
      <p:ext uri="{19B8F6BF-5375-455C-9EA6-DF929625EA0E}">
        <p15:presenceInfo xmlns:p15="http://schemas.microsoft.com/office/powerpoint/2012/main" userId="S-1-5-21-409874380-3558779582-2890698485-328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254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357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63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5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0651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ili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arn.microsoft.com/ru-ru/dotnet/api/system.collections.ienumerab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 dirty="0" err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Массив как объект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Особенности массивов в рамках </a:t>
            </a:r>
            <a:r>
              <a:rPr lang="en-US" sz="2400" dirty="0" err="1" smtClean="0"/>
              <a:t>.net</a:t>
            </a:r>
            <a:r>
              <a:rPr lang="en-US" sz="2400" dirty="0" smtClean="0"/>
              <a:t>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- это ссылочный тип данных.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Любой массив унаследован от </a:t>
            </a:r>
            <a:r>
              <a:rPr lang="en-US" sz="2400" dirty="0" smtClean="0"/>
              <a:t>Array.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3"/>
              </a:rPr>
              <a:t>IList</a:t>
            </a:r>
            <a:r>
              <a:rPr lang="en-US" sz="2400" dirty="0" smtClean="0"/>
              <a:t>.</a:t>
            </a:r>
            <a:r>
              <a:rPr lang="ru-RU" sz="2400" dirty="0" smtClean="0"/>
              <a:t> Для получения доступа к элементу по индексу.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Все массивы реализуют</a:t>
            </a:r>
            <a:r>
              <a:rPr lang="en-US" sz="2400" dirty="0" smtClean="0"/>
              <a:t> </a:t>
            </a:r>
            <a:r>
              <a:rPr lang="en-US" sz="2400" dirty="0" err="1" smtClean="0">
                <a:hlinkClick r:id="rId4"/>
              </a:rPr>
              <a:t>IEnumerable</a:t>
            </a:r>
            <a:r>
              <a:rPr lang="ru-RU" sz="2400" dirty="0" smtClean="0"/>
              <a:t>.</a:t>
            </a:r>
            <a:r>
              <a:rPr lang="en-US" sz="2400" dirty="0" smtClean="0"/>
              <a:t> </a:t>
            </a:r>
            <a:r>
              <a:rPr lang="ru-RU" sz="2400" dirty="0" smtClean="0"/>
              <a:t>Предоставляет </a:t>
            </a:r>
            <a:r>
              <a:rPr lang="ru-RU" sz="2400" dirty="0" err="1" smtClean="0"/>
              <a:t>перечислитель</a:t>
            </a:r>
            <a:r>
              <a:rPr lang="ru-RU" sz="2400" dirty="0" smtClean="0"/>
              <a:t> по коллекции.</a:t>
            </a:r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484784"/>
            <a:ext cx="10591308" cy="504056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ru-RU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			&lt;T&gt; variable =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exemplarOfArray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delegate()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Работа со статическими методами класса </a:t>
            </a:r>
            <a:r>
              <a:rPr lang="en-US" dirty="0" smtClean="0"/>
              <a:t>Array: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Возвращаемый тип.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Экземпляр переменной.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Ключевое слово </a:t>
            </a:r>
            <a:r>
              <a:rPr lang="en-US" dirty="0" smtClean="0"/>
              <a:t>Array.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Статический метод: </a:t>
            </a:r>
            <a:r>
              <a:rPr lang="en-US" dirty="0" err="1" smtClean="0"/>
              <a:t>ForEach</a:t>
            </a:r>
            <a:r>
              <a:rPr lang="en-US" dirty="0" smtClean="0"/>
              <a:t>(), Sort() etc.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Экземпляр массива, над которым будет выполняться операция из п.4.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Делегат-обработчик массива.</a:t>
            </a:r>
          </a:p>
          <a:p>
            <a:pPr marL="558800" indent="-457200">
              <a:buAutoNum type="arabicPeriod"/>
            </a:pPr>
            <a:endParaRPr lang="en-US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2567608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1</a:t>
            </a:r>
            <a:endParaRPr lang="ru-RU" sz="3600" dirty="0"/>
          </a:p>
        </p:txBody>
      </p:sp>
      <p:sp>
        <p:nvSpPr>
          <p:cNvPr id="6" name="Овал 5"/>
          <p:cNvSpPr/>
          <p:nvPr/>
        </p:nvSpPr>
        <p:spPr>
          <a:xfrm>
            <a:off x="3287688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/>
              <a:t>2</a:t>
            </a:r>
          </a:p>
        </p:txBody>
      </p:sp>
      <p:sp>
        <p:nvSpPr>
          <p:cNvPr id="7" name="Овал 6"/>
          <p:cNvSpPr/>
          <p:nvPr/>
        </p:nvSpPr>
        <p:spPr>
          <a:xfrm>
            <a:off x="4391149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/>
              <a:t>3</a:t>
            </a:r>
          </a:p>
        </p:txBody>
      </p:sp>
      <p:sp>
        <p:nvSpPr>
          <p:cNvPr id="9" name="Овал 8"/>
          <p:cNvSpPr/>
          <p:nvPr/>
        </p:nvSpPr>
        <p:spPr>
          <a:xfrm>
            <a:off x="5146801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4</a:t>
            </a:r>
            <a:endParaRPr lang="ru-RU" sz="3600" dirty="0"/>
          </a:p>
        </p:txBody>
      </p:sp>
      <p:sp>
        <p:nvSpPr>
          <p:cNvPr id="10" name="Овал 9"/>
          <p:cNvSpPr/>
          <p:nvPr/>
        </p:nvSpPr>
        <p:spPr>
          <a:xfrm>
            <a:off x="6359699" y="2422463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5</a:t>
            </a:r>
            <a:endParaRPr lang="ru-RU" sz="3600" dirty="0"/>
          </a:p>
        </p:txBody>
      </p:sp>
      <p:sp>
        <p:nvSpPr>
          <p:cNvPr id="11" name="Овал 10"/>
          <p:cNvSpPr/>
          <p:nvPr/>
        </p:nvSpPr>
        <p:spPr>
          <a:xfrm>
            <a:off x="8345474" y="2420888"/>
            <a:ext cx="576064" cy="6196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6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Вопросы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самопроверки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элементов имеет массив?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Сколько измерений (размерность) имеет следующий массив?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[,,] numbers 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[3, 2, 3]</a:t>
            </a:r>
            <a:endParaRPr lang="ru-RU" dirty="0" smtClean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Что будет выведено на консоль в результате выполнения следующего кода:</a:t>
            </a:r>
          </a:p>
          <a:p>
            <a:pPr marL="558800" indent="-457200">
              <a:buClrTx/>
              <a:buNone/>
            </a:pPr>
            <a:r>
              <a:rPr lang="ru-RU" dirty="0" smtClean="0"/>
              <a:t>Дан следующий массив:</a:t>
            </a:r>
          </a:p>
          <a:p>
            <a:pPr fontAlgn="base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[][] </a:t>
            </a:r>
            <a:r>
              <a:rPr lang="en-US" dirty="0" err="1" smtClean="0"/>
              <a:t>nums</a:t>
            </a:r>
            <a:r>
              <a:rPr lang="en-US" dirty="0" smtClean="0"/>
              <a:t>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[3][];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[0]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[2] { 1, 2 };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[1]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[3] { 3, 4, 5 }; </a:t>
            </a:r>
          </a:p>
          <a:p>
            <a:pPr fontAlgn="base">
              <a:buNone/>
            </a:pPr>
            <a:r>
              <a:rPr lang="en-US" dirty="0" err="1" smtClean="0"/>
              <a:t>nums</a:t>
            </a:r>
            <a:r>
              <a:rPr lang="en-US" dirty="0" smtClean="0"/>
              <a:t>[2] = new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[5] { 6, 7, 8, 9, 10 };</a:t>
            </a:r>
            <a:endParaRPr lang="ru-RU" dirty="0" smtClean="0"/>
          </a:p>
          <a:p>
            <a:pPr marL="558800" indent="-457200" fontAlgn="base">
              <a:buClrTx/>
              <a:buFont typeface="+mj-lt"/>
              <a:buAutoNum type="arabicPeriod" startAt="4"/>
            </a:pPr>
            <a:r>
              <a:rPr lang="ru-RU" dirty="0" smtClean="0"/>
              <a:t>Каким образом мы можем обратиться к числу 7 в массиве выше?</a:t>
            </a:r>
            <a:endParaRPr lang="en-US" dirty="0" smtClean="0"/>
          </a:p>
          <a:p>
            <a:pPr marL="558800" indent="-457200">
              <a:buClrTx/>
              <a:buFont typeface="+mj-lt"/>
              <a:buAutoNum type="arabicPeriod"/>
            </a:pP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список(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 как он устроен?</a:t>
            </a: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920950" cy="4398218"/>
          </a:xfrm>
        </p:spPr>
        <p:txBody>
          <a:bodyPr/>
          <a:lstStyle/>
          <a:p>
            <a:pPr marL="101600" indent="0">
              <a:buNone/>
            </a:pPr>
            <a:r>
              <a:rPr lang="ru-RU" dirty="0"/>
              <a:t>Объект класса </a:t>
            </a:r>
            <a:r>
              <a:rPr lang="ru-RU" dirty="0" err="1"/>
              <a:t>List</a:t>
            </a:r>
            <a:r>
              <a:rPr lang="ru-RU" dirty="0"/>
              <a:t>&lt;T&gt; представляет строго типизированный список объектов, к которым можно получить доступ по индексу. По факту под капотом у </a:t>
            </a:r>
            <a:r>
              <a:rPr lang="en-US" dirty="0"/>
              <a:t>List – </a:t>
            </a:r>
            <a:r>
              <a:rPr lang="ru-RU" dirty="0"/>
              <a:t>массив.</a:t>
            </a:r>
            <a:endParaRPr lang="en-US" dirty="0"/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«Под капотом» </a:t>
            </a:r>
            <a:r>
              <a:rPr lang="en-US" dirty="0" smtClean="0"/>
              <a:t>List </a:t>
            </a:r>
            <a:r>
              <a:rPr lang="ru-RU" dirty="0" smtClean="0"/>
              <a:t>хранит данные как обычный массив.</a:t>
            </a:r>
          </a:p>
          <a:p>
            <a:pPr marL="558800" indent="-457200">
              <a:buClrTx/>
              <a:buFont typeface="+mj-lt"/>
              <a:buAutoNum type="arabicPeriod"/>
            </a:pPr>
            <a:r>
              <a:rPr lang="en-US" dirty="0" smtClean="0"/>
              <a:t>List </a:t>
            </a:r>
            <a:r>
              <a:rPr lang="ru-RU" dirty="0" smtClean="0"/>
              <a:t>более удобен в использовании, потому что: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Нет необходимости заранее задавать размер. 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Имеет место заранее описанный методов для работы с коллекцией.</a:t>
            </a:r>
          </a:p>
          <a:p>
            <a:pPr marL="1016000" lvl="1" indent="-457200">
              <a:buClrTx/>
              <a:buFont typeface="+mj-lt"/>
              <a:buAutoNum type="arabicPeriod"/>
            </a:pPr>
            <a:r>
              <a:rPr lang="ru-RU" dirty="0" smtClean="0"/>
              <a:t>Добавление элемента в список происходит интуитивно понятным способом.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r>
              <a:rPr lang="en-US" dirty="0" smtClean="0"/>
              <a:t> (</a:t>
            </a:r>
            <a:r>
              <a:rPr lang="ru-RU" dirty="0" smtClean="0"/>
              <a:t>нюанс производительности на следующем слайде</a:t>
            </a:r>
            <a:r>
              <a:rPr lang="en-US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0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Добавление элемента</a:t>
            </a: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3140968"/>
            <a:ext cx="615315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9416" y="1556792"/>
            <a:ext cx="10513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Для добавления нового элемента необходимо сначала выделить новую область памяти в </a:t>
            </a:r>
            <a:r>
              <a:rPr lang="ru-RU" sz="2000" dirty="0" smtClean="0"/>
              <a:t>приложения, </a:t>
            </a:r>
            <a:r>
              <a:rPr lang="ru-RU" sz="2000" dirty="0" smtClean="0"/>
              <a:t>соответствующей объему массива, а потом скопировать элемент.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904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списке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О(</a:t>
            </a:r>
            <a:r>
              <a:rPr lang="en-US" sz="2400" dirty="0" smtClean="0"/>
              <a:t>n</a:t>
            </a:r>
            <a:r>
              <a:rPr lang="ru-RU" sz="2400" dirty="0" smtClean="0"/>
              <a:t>).</a:t>
            </a:r>
            <a:r>
              <a:rPr lang="en-US" sz="2400" dirty="0" smtClean="0"/>
              <a:t>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О(</a:t>
            </a:r>
            <a:r>
              <a:rPr lang="en-US" sz="2400" dirty="0" smtClean="0"/>
              <a:t>n</a:t>
            </a:r>
            <a:r>
              <a:rPr lang="ru-RU" sz="2400" dirty="0" smtClean="0"/>
              <a:t>).</a:t>
            </a:r>
          </a:p>
          <a:p>
            <a:pPr fontAlgn="base" latinLnBrk="0"/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dirty="0"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Что такое </a:t>
            </a: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r>
              <a:rPr lang="en-US" sz="4000" b="1" dirty="0" smtClean="0">
                <a:solidFill>
                  <a:srgbClr val="FFFFFF"/>
                </a:solidFill>
                <a:latin typeface="Avenir"/>
                <a:sym typeface="Avenir"/>
              </a:rPr>
              <a:t> </a:t>
            </a: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и как он устроен?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71529" y="1340768"/>
            <a:ext cx="10848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Связный список</a:t>
            </a:r>
            <a:r>
              <a:rPr lang="ru-RU" sz="2400" dirty="0"/>
              <a:t> — базовая динамическая структура данных в информатике, состоящая из узлов, </a:t>
            </a:r>
            <a:r>
              <a:rPr lang="ru-RU" sz="2400" dirty="0" smtClean="0"/>
              <a:t>содержащих</a:t>
            </a:r>
            <a:r>
              <a:rPr lang="en-US" sz="2400" dirty="0" smtClean="0"/>
              <a:t> </a:t>
            </a:r>
            <a:r>
              <a:rPr lang="ru-RU" sz="2400" dirty="0" smtClean="0"/>
              <a:t>данные</a:t>
            </a:r>
            <a:r>
              <a:rPr lang="en-US" sz="2400" dirty="0"/>
              <a:t> </a:t>
            </a:r>
            <a:r>
              <a:rPr lang="ru-RU" sz="2400" dirty="0" smtClean="0"/>
              <a:t>и</a:t>
            </a:r>
            <a:r>
              <a:rPr lang="en-US" sz="2400" dirty="0" smtClean="0"/>
              <a:t> </a:t>
            </a:r>
            <a:r>
              <a:rPr lang="ru-RU" sz="2400" dirty="0" smtClean="0"/>
              <a:t>ссылки</a:t>
            </a:r>
            <a:r>
              <a:rPr lang="en-US" sz="2400" dirty="0"/>
              <a:t> </a:t>
            </a:r>
            <a:r>
              <a:rPr lang="ru-RU" sz="2400" dirty="0" smtClean="0"/>
              <a:t>(«</a:t>
            </a:r>
            <a:r>
              <a:rPr lang="ru-RU" sz="2400" dirty="0"/>
              <a:t>связки</a:t>
            </a:r>
            <a:r>
              <a:rPr lang="ru-RU" sz="2400" dirty="0" smtClean="0"/>
              <a:t>»)</a:t>
            </a:r>
            <a:r>
              <a:rPr lang="en-US" sz="2400" dirty="0" smtClean="0"/>
              <a:t> </a:t>
            </a:r>
            <a:r>
              <a:rPr lang="ru-RU" sz="2400" dirty="0" smtClean="0"/>
              <a:t>на</a:t>
            </a:r>
            <a:r>
              <a:rPr lang="en-US" sz="2400" dirty="0" smtClean="0"/>
              <a:t> </a:t>
            </a:r>
            <a:r>
              <a:rPr lang="ru-RU" sz="2400" dirty="0" smtClean="0"/>
              <a:t>следующий </a:t>
            </a:r>
            <a:r>
              <a:rPr lang="ru-RU" sz="2400" dirty="0"/>
              <a:t>и/или предыдущий узел списка</a:t>
            </a:r>
            <a:r>
              <a:rPr lang="ru-RU" sz="2400" dirty="0" smtClean="0"/>
              <a:t>.</a:t>
            </a:r>
            <a:endParaRPr lang="en-US" sz="2400" dirty="0" smtClean="0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852936"/>
            <a:ext cx="7492022" cy="7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defin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5227190"/>
            <a:ext cx="9048328" cy="61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9666" y="4001116"/>
            <a:ext cx="10848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двусвязном списке </a:t>
            </a:r>
            <a:r>
              <a:rPr lang="ru-RU" sz="2400" dirty="0" err="1" smtClean="0"/>
              <a:t>сылки</a:t>
            </a:r>
            <a:r>
              <a:rPr lang="ru-RU" sz="2400" dirty="0" smtClean="0"/>
              <a:t> </a:t>
            </a:r>
            <a:r>
              <a:rPr lang="ru-RU" sz="2400" dirty="0"/>
              <a:t>в каждом узле указывают на предыдущий и на последующий узел в списке.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Что такое </a:t>
            </a: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r>
              <a:rPr lang="en-US" sz="4000" b="1" dirty="0" smtClean="0">
                <a:solidFill>
                  <a:srgbClr val="FFFFFF"/>
                </a:solidFill>
                <a:latin typeface="Avenir"/>
                <a:sym typeface="Avenir"/>
              </a:rPr>
              <a:t> </a:t>
            </a:r>
            <a:r>
              <a:rPr lang="ru-RU" sz="4000" b="1" dirty="0" smtClean="0">
                <a:solidFill>
                  <a:srgbClr val="FFFFFF"/>
                </a:solidFill>
                <a:latin typeface="Avenir"/>
                <a:sym typeface="Avenir"/>
              </a:rPr>
              <a:t>и как он устроен?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3392" y="1897242"/>
            <a:ext cx="4752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Приведенная </a:t>
            </a:r>
            <a:r>
              <a:rPr lang="ru-RU" sz="2000" dirty="0"/>
              <a:t>в примере с </a:t>
            </a:r>
            <a:r>
              <a:rPr lang="en-US" sz="2000" dirty="0"/>
              <a:t>List</a:t>
            </a:r>
            <a:r>
              <a:rPr lang="ru-RU" sz="2000" dirty="0" smtClean="0"/>
              <a:t> последовательность будет выглядеть примерно следующим образом.</a:t>
            </a:r>
            <a:endParaRPr lang="en-US" sz="2000" dirty="0" smtClean="0"/>
          </a:p>
          <a:p>
            <a:r>
              <a:rPr lang="ru-RU" sz="2000" dirty="0" smtClean="0"/>
              <a:t>Это дает преимущество у </a:t>
            </a:r>
            <a:r>
              <a:rPr lang="en-US" sz="2000" dirty="0" err="1" smtClean="0"/>
              <a:t>LinekedList</a:t>
            </a:r>
            <a:r>
              <a:rPr lang="en-US" sz="2000" dirty="0" smtClean="0"/>
              <a:t> </a:t>
            </a:r>
            <a:r>
              <a:rPr lang="ru-RU" sz="2000" dirty="0" smtClean="0"/>
              <a:t>по сравнению с массивами – </a:t>
            </a:r>
            <a:r>
              <a:rPr lang="en-US" sz="2000" dirty="0" err="1" smtClean="0"/>
              <a:t>LinekedList</a:t>
            </a:r>
            <a:r>
              <a:rPr lang="ru-RU" sz="2000" dirty="0" smtClean="0"/>
              <a:t> может заполнить практически всю память доступную приложению.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916832"/>
            <a:ext cx="5979854" cy="4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связный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связный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связного </a:t>
            </a:r>
            <a:r>
              <a:rPr lang="ru-RU" dirty="0" smtClean="0"/>
              <a:t>списка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Получение следующего/предыдущего элемента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применения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695884" y="1484785"/>
            <a:ext cx="10591308" cy="3024336"/>
          </a:xfrm>
        </p:spPr>
        <p:txBody>
          <a:bodyPr/>
          <a:lstStyle/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Реализация стеков и очередей.</a:t>
            </a:r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Менеджеры памяти и </a:t>
            </a:r>
            <a:r>
              <a:rPr lang="ru-RU" dirty="0" err="1" smtClean="0"/>
              <a:t>аллокаторы</a:t>
            </a:r>
            <a:r>
              <a:rPr lang="ru-RU" dirty="0" smtClean="0"/>
              <a:t>.</a:t>
            </a:r>
          </a:p>
          <a:p>
            <a:pPr marL="558800" indent="-457200">
              <a:buClrTx/>
              <a:buFont typeface="+mj-lt"/>
              <a:buAutoNum type="arabicPeriod"/>
            </a:pPr>
            <a:r>
              <a:rPr lang="ru-RU" dirty="0" smtClean="0"/>
              <a:t>Реализация системы отмены действий (</a:t>
            </a:r>
            <a:r>
              <a:rPr lang="en-US" dirty="0" smtClean="0"/>
              <a:t>undo/redo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pPr marL="101600" indent="0">
              <a:buClrTx/>
              <a:buNone/>
            </a:pPr>
            <a:endParaRPr lang="ru-RU" dirty="0"/>
          </a:p>
          <a:p>
            <a:pPr marL="101600" indent="0">
              <a:buClrTx/>
              <a:buNone/>
            </a:pPr>
            <a:r>
              <a:rPr lang="ru-RU" dirty="0" smtClean="0"/>
              <a:t>Недостатки: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Медленный доступ на чтение.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Достаточно простое добавление.</a:t>
            </a:r>
          </a:p>
          <a:p>
            <a:pPr marL="558800" indent="-457200">
              <a:buClrTx/>
              <a:buAutoNum type="arabicPeriod"/>
            </a:pPr>
            <a:r>
              <a:rPr lang="ru-RU" dirty="0" smtClean="0"/>
              <a:t>Расход памяти на указатели.</a:t>
            </a:r>
            <a:endParaRPr lang="en-US" dirty="0"/>
          </a:p>
        </p:txBody>
      </p:sp>
      <p:pic>
        <p:nvPicPr>
          <p:cNvPr id="2050" name="Picture 2" descr="10. Двусвязный список. Структура и основные операции | Структуры данны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4509121"/>
            <a:ext cx="593407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000" b="1" dirty="0" err="1" smtClean="0">
                <a:solidFill>
                  <a:srgbClr val="FFFFFF"/>
                </a:solidFill>
                <a:latin typeface="Avenir"/>
                <a:sym typeface="Avenir"/>
              </a:rPr>
              <a:t>LinkedList</a:t>
            </a:r>
            <a:endParaRPr sz="1100" dirty="0"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55" y="2636912"/>
            <a:ext cx="7839621" cy="36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связных списках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не применимо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О(1)</a:t>
            </a:r>
            <a:r>
              <a:rPr lang="en-US" sz="2400" dirty="0" smtClean="0"/>
              <a:t>.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О(1).</a:t>
            </a:r>
          </a:p>
          <a:p>
            <a:pPr fontAlgn="base" latinLnBrk="0"/>
            <a:endParaRPr lang="ru-RU" sz="2000" dirty="0"/>
          </a:p>
        </p:txBody>
      </p:sp>
      <p:pic>
        <p:nvPicPr>
          <p:cNvPr id="61442" name="Picture 2" descr="Ларчик с ценностями. Пять наивных вопросов о банковской ячейке | Аргументы  и Факт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08" y="3214686"/>
            <a:ext cx="4556904" cy="30260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массив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0"/>
            <a:ext cx="11001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b="1" dirty="0" smtClean="0"/>
              <a:t>Массив</a:t>
            </a:r>
            <a:r>
              <a:rPr lang="ru-RU" sz="2400" dirty="0" smtClean="0"/>
              <a:t> — это </a:t>
            </a:r>
            <a:r>
              <a:rPr lang="ru-RU" sz="2400" b="1" dirty="0" smtClean="0"/>
              <a:t>структура данных</a:t>
            </a:r>
            <a:r>
              <a:rPr lang="ru-RU" sz="2400" dirty="0" smtClean="0"/>
              <a:t> фиксированной длины для хранения упорядоченного набора элементов. Элементы при этом должны относиться к одному типу данных. </a:t>
            </a:r>
          </a:p>
          <a:p>
            <a:pPr fontAlgn="base"/>
            <a:r>
              <a:rPr lang="ru-RU" sz="2400" dirty="0" smtClean="0"/>
              <a:t>Элементы массива физически хранятся в </a:t>
            </a:r>
            <a:r>
              <a:rPr lang="ru-RU" sz="2400" b="1" dirty="0" smtClean="0"/>
              <a:t>соседних ячейках памяти</a:t>
            </a:r>
            <a:r>
              <a:rPr lang="ru-RU" sz="2400" dirty="0" smtClean="0"/>
              <a:t>. К каждому из них можно обратиться по </a:t>
            </a:r>
            <a:r>
              <a:rPr lang="ru-RU" sz="2400" b="1" dirty="0" smtClean="0"/>
              <a:t>индексу</a:t>
            </a:r>
            <a:r>
              <a:rPr lang="ru-RU" sz="2400" dirty="0" smtClean="0"/>
              <a:t>.</a:t>
            </a:r>
          </a:p>
          <a:p>
            <a:pPr fontAlgn="base"/>
            <a:r>
              <a:rPr lang="ru-RU" sz="2400" dirty="0" smtClean="0"/>
              <a:t>Элементы массива идут друг за другом в памяти.</a:t>
            </a:r>
            <a:endParaRPr lang="ru-RU" sz="20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30" y="4000504"/>
            <a:ext cx="9034475" cy="249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Вычислительная сложность в массивах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5274" y="1643051"/>
            <a:ext cx="1100145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2400" dirty="0" smtClean="0"/>
              <a:t>Вычислительная сложность массива: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Индексация – О(1)</a:t>
            </a:r>
            <a:r>
              <a:rPr lang="en-US" sz="2400" dirty="0" smtClean="0"/>
              <a:t>.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lvl="3" indent="-457200" fontAlgn="base"/>
            <a:r>
              <a:rPr lang="ru-RU" sz="2400" dirty="0" smtClean="0"/>
              <a:t>Пояснение: </a:t>
            </a:r>
            <a:r>
              <a:rPr lang="en-US" sz="2400" dirty="0" smtClean="0"/>
              <a:t>address</a:t>
            </a:r>
            <a:r>
              <a:rPr lang="ru-RU" sz="2400" dirty="0" smtClean="0"/>
              <a:t> = </a:t>
            </a:r>
            <a:r>
              <a:rPr lang="en-US" sz="2400" dirty="0" smtClean="0"/>
              <a:t>array[0]</a:t>
            </a:r>
            <a:r>
              <a:rPr lang="ru-RU" sz="2400" dirty="0" smtClean="0"/>
              <a:t> + </a:t>
            </a:r>
            <a:r>
              <a:rPr lang="en-US" sz="2400" dirty="0" smtClean="0"/>
              <a:t>n*</a:t>
            </a:r>
            <a:r>
              <a:rPr lang="en-US" sz="2400" dirty="0" err="1" smtClean="0"/>
              <a:t>sizeof</a:t>
            </a:r>
            <a:r>
              <a:rPr lang="en-US" sz="2400" dirty="0" smtClean="0"/>
              <a:t>(object) </a:t>
            </a:r>
            <a:endParaRPr lang="ru-RU" sz="2400" dirty="0" smtClean="0"/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Поиск – О(</a:t>
            </a:r>
            <a:r>
              <a:rPr lang="en-US" sz="2400" dirty="0" smtClean="0"/>
              <a:t>n</a:t>
            </a:r>
            <a:r>
              <a:rPr lang="ru-RU" sz="2400" dirty="0" smtClean="0"/>
              <a:t>). Требуется перебрать все элементы.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Вставка – не применимо.</a:t>
            </a:r>
          </a:p>
          <a:p>
            <a:pPr marL="457200" indent="-457200" fontAlgn="base" latinLnBrk="0">
              <a:buFont typeface="+mj-lt"/>
              <a:buAutoNum type="arabicPeriod"/>
            </a:pPr>
            <a:r>
              <a:rPr lang="ru-RU" sz="2400" dirty="0" smtClean="0"/>
              <a:t>Удаление – не применимо.</a:t>
            </a:r>
          </a:p>
          <a:p>
            <a:pPr fontAlgn="base" latinLnBrk="0"/>
            <a:endParaRPr lang="ru-RU" sz="2000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6976" y="4429132"/>
            <a:ext cx="73628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678</Words>
  <Application>Microsoft Office PowerPoint</Application>
  <PresentationFormat>Широкоэкранный</PresentationFormat>
  <Paragraphs>153</Paragraphs>
  <Slides>27</Slides>
  <Notes>27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Roboto</vt:lpstr>
      <vt:lpstr>Impact</vt:lpstr>
      <vt:lpstr>Arial</vt:lpstr>
      <vt:lpstr>Times New Roman</vt:lpstr>
      <vt:lpstr>Proxima Nova</vt:lpstr>
      <vt:lpstr>Avenir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Нилов Павел Геннадьевич</cp:lastModifiedBy>
  <cp:revision>102</cp:revision>
  <dcterms:modified xsi:type="dcterms:W3CDTF">2024-09-12T14:41:54Z</dcterms:modified>
</cp:coreProperties>
</file>